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4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5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6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7.xml" ContentType="application/vnd.openxmlformats-officedocument.theme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8"/>
  </p:notesMasterIdLst>
  <p:handoutMasterIdLst>
    <p:handoutMasterId r:id="rId19"/>
  </p:handoutMasterIdLst>
  <p:sldIdLst>
    <p:sldId id="263" r:id="rId12"/>
    <p:sldId id="446" r:id="rId13"/>
    <p:sldId id="2145708129" r:id="rId14"/>
    <p:sldId id="469" r:id="rId15"/>
    <p:sldId id="468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1FC66B-4F28-4DA4-8BAA-906ED0156D39}" v="2" dt="2025-07-02T12:42:59.2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807" autoAdjust="0"/>
  </p:normalViewPr>
  <p:slideViewPr>
    <p:cSldViewPr snapToGrid="0">
      <p:cViewPr varScale="1">
        <p:scale>
          <a:sx n="120" d="100"/>
          <a:sy n="120" d="100"/>
        </p:scale>
        <p:origin x="120" y="4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e Johnsson" userId="b9e3a7a4-ba50-4df8-a666-e26aeed049d6" providerId="ADAL" clId="{871FC66B-4F28-4DA4-8BAA-906ED0156D39}"/>
    <pc:docChg chg="modSld">
      <pc:chgData name="Helene Johnsson" userId="b9e3a7a4-ba50-4df8-a666-e26aeed049d6" providerId="ADAL" clId="{871FC66B-4F28-4DA4-8BAA-906ED0156D39}" dt="2025-07-02T12:43:47.561" v="629" actId="20577"/>
      <pc:docMkLst>
        <pc:docMk/>
      </pc:docMkLst>
      <pc:sldChg chg="modSp mod">
        <pc:chgData name="Helene Johnsson" userId="b9e3a7a4-ba50-4df8-a666-e26aeed049d6" providerId="ADAL" clId="{871FC66B-4F28-4DA4-8BAA-906ED0156D39}" dt="2025-07-02T12:43:47.561" v="629" actId="20577"/>
        <pc:sldMkLst>
          <pc:docMk/>
          <pc:sldMk cId="1567260652" sldId="469"/>
        </pc:sldMkLst>
        <pc:spChg chg="mod">
          <ac:chgData name="Helene Johnsson" userId="b9e3a7a4-ba50-4df8-a666-e26aeed049d6" providerId="ADAL" clId="{871FC66B-4F28-4DA4-8BAA-906ED0156D39}" dt="2025-07-02T12:35:41.128" v="8" actId="20577"/>
          <ac:spMkLst>
            <pc:docMk/>
            <pc:sldMk cId="1567260652" sldId="469"/>
            <ac:spMk id="3" creationId="{8DE55942-C645-4403-8FA6-0440A92FCC62}"/>
          </ac:spMkLst>
        </pc:spChg>
        <pc:spChg chg="mod">
          <ac:chgData name="Helene Johnsson" userId="b9e3a7a4-ba50-4df8-a666-e26aeed049d6" providerId="ADAL" clId="{871FC66B-4F28-4DA4-8BAA-906ED0156D39}" dt="2025-07-02T12:43:47.561" v="629" actId="20577"/>
          <ac:spMkLst>
            <pc:docMk/>
            <pc:sldMk cId="1567260652" sldId="469"/>
            <ac:spMk id="4" creationId="{8B9425B3-C78D-427E-BADB-6F0FACAC15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2025-07-02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2025-07-02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8970E8-606E-544E-9196-A0321FFF4315}" type="slidenum"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7621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</a:t>
            </a:r>
          </a:p>
          <a:p>
            <a:endParaRPr lang="en-US">
              <a:cs typeface="Calibri"/>
            </a:endParaRPr>
          </a:p>
          <a:p>
            <a:r>
              <a:rPr lang="en-US" err="1">
                <a:cs typeface="Calibri"/>
              </a:rPr>
              <a:t>Här</a:t>
            </a:r>
            <a:r>
              <a:rPr lang="en-US">
                <a:cs typeface="Calibri"/>
              </a:rPr>
              <a:t> ser </a:t>
            </a:r>
            <a:r>
              <a:rPr lang="en-US" err="1">
                <a:cs typeface="Calibri"/>
              </a:rPr>
              <a:t>ni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bilden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som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är</a:t>
            </a:r>
            <a:r>
              <a:rPr lang="en-US">
                <a:cs typeface="Calibri"/>
              </a:rPr>
              <a:t> med I </a:t>
            </a:r>
            <a:r>
              <a:rPr lang="en-US" err="1">
                <a:cs typeface="Calibri"/>
              </a:rPr>
              <a:t>stödmaterialet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gällande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exempel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dialogfrågor</a:t>
            </a:r>
            <a:r>
              <a:rPr lang="en-US">
                <a:cs typeface="Calibri"/>
              </a:rPr>
              <a:t>. Ni </a:t>
            </a:r>
            <a:r>
              <a:rPr lang="en-US" err="1">
                <a:cs typeface="Calibri"/>
              </a:rPr>
              <a:t>behöver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alltså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inte</a:t>
            </a:r>
            <a:r>
              <a:rPr lang="en-US">
                <a:cs typeface="Calibri"/>
              </a:rPr>
              <a:t> prata om </a:t>
            </a:r>
            <a:r>
              <a:rPr lang="en-US" err="1">
                <a:cs typeface="Calibri"/>
              </a:rPr>
              <a:t>alla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utan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kan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välja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ut</a:t>
            </a:r>
            <a:r>
              <a:rPr lang="en-US">
                <a:cs typeface="Calibri"/>
              </a:rPr>
              <a:t> det </a:t>
            </a:r>
            <a:r>
              <a:rPr lang="en-US" err="1">
                <a:cs typeface="Calibri"/>
              </a:rPr>
              <a:t>som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vill</a:t>
            </a:r>
            <a:r>
              <a:rPr lang="en-US">
                <a:cs typeface="Calibri"/>
              </a:rPr>
              <a:t> prata om, </a:t>
            </a:r>
            <a:r>
              <a:rPr lang="en-US" err="1">
                <a:cs typeface="Calibri"/>
              </a:rPr>
              <a:t>eller</a:t>
            </a:r>
            <a:r>
              <a:rPr lang="en-US">
                <a:cs typeface="Calibri"/>
              </a:rPr>
              <a:t> ha dialog om </a:t>
            </a:r>
            <a:r>
              <a:rPr lang="en-US" err="1">
                <a:cs typeface="Calibri"/>
              </a:rPr>
              <a:t>andra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delar</a:t>
            </a:r>
            <a:r>
              <a:rPr lang="en-US">
                <a:cs typeface="Calibri"/>
              </a:rPr>
              <a:t>, </a:t>
            </a:r>
            <a:r>
              <a:rPr lang="en-US" err="1">
                <a:cs typeface="Calibri"/>
              </a:rPr>
              <a:t>så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länge</a:t>
            </a:r>
            <a:r>
              <a:rPr lang="en-US">
                <a:cs typeface="Calibri"/>
              </a:rPr>
              <a:t> det </a:t>
            </a:r>
            <a:r>
              <a:rPr lang="en-US" err="1">
                <a:cs typeface="Calibri"/>
              </a:rPr>
              <a:t>är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kopplat</a:t>
            </a:r>
            <a:r>
              <a:rPr lang="en-US">
                <a:cs typeface="Calibri"/>
              </a:rPr>
              <a:t> till social </a:t>
            </a:r>
            <a:r>
              <a:rPr lang="en-US" err="1">
                <a:cs typeface="Calibri"/>
              </a:rPr>
              <a:t>arbetsmiljö</a:t>
            </a:r>
            <a:r>
              <a:rPr lang="en-US">
                <a:cs typeface="Calibri"/>
              </a:rPr>
              <a:t>..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2025-07-02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650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Här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är</a:t>
            </a:r>
            <a:r>
              <a:rPr lang="en-US" dirty="0">
                <a:cs typeface="Calibri"/>
              </a:rPr>
              <a:t> mycket kortfattad information </a:t>
            </a:r>
            <a:r>
              <a:rPr lang="en-US" dirty="0" err="1">
                <a:cs typeface="Calibri"/>
              </a:rPr>
              <a:t>vad</a:t>
            </a:r>
            <a:r>
              <a:rPr lang="en-US" dirty="0">
                <a:cs typeface="Calibri"/>
              </a:rPr>
              <a:t> man ska </a:t>
            </a:r>
            <a:r>
              <a:rPr lang="en-US" dirty="0" err="1">
                <a:cs typeface="Calibri"/>
              </a:rPr>
              <a:t>göra</a:t>
            </a:r>
            <a:r>
              <a:rPr lang="en-US" dirty="0">
                <a:cs typeface="Calibri"/>
              </a:rPr>
              <a:t> om </a:t>
            </a:r>
            <a:r>
              <a:rPr lang="en-US" dirty="0" err="1">
                <a:cs typeface="Calibri"/>
              </a:rPr>
              <a:t>någon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känner</a:t>
            </a:r>
            <a:r>
              <a:rPr lang="en-US" dirty="0">
                <a:cs typeface="Calibri"/>
              </a:rPr>
              <a:t> sig </a:t>
            </a:r>
            <a:r>
              <a:rPr lang="en-US" dirty="0" err="1">
                <a:cs typeface="Calibri"/>
              </a:rPr>
              <a:t>utsatt</a:t>
            </a:r>
            <a:r>
              <a:rPr lang="en-US" dirty="0">
                <a:cs typeface="Calibri"/>
              </a:rPr>
              <a:t> för </a:t>
            </a:r>
            <a:r>
              <a:rPr lang="en-US" dirty="0" err="1">
                <a:cs typeface="Calibri"/>
              </a:rPr>
              <a:t>Kränkande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särbehandling</a:t>
            </a:r>
            <a:r>
              <a:rPr lang="en-US" dirty="0">
                <a:cs typeface="Calibri"/>
              </a:rPr>
              <a:t>/</a:t>
            </a:r>
            <a:r>
              <a:rPr lang="en-US" dirty="0" err="1">
                <a:cs typeface="Calibri"/>
              </a:rPr>
              <a:t>trakasserier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Länk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både</a:t>
            </a:r>
            <a:r>
              <a:rPr lang="en-US" dirty="0">
                <a:cs typeface="Calibri"/>
              </a:rPr>
              <a:t> till </a:t>
            </a:r>
            <a:r>
              <a:rPr lang="en-US" dirty="0" err="1">
                <a:cs typeface="Calibri"/>
              </a:rPr>
              <a:t>rutinen</a:t>
            </a:r>
            <a:r>
              <a:rPr lang="en-US" dirty="0">
                <a:cs typeface="Calibri"/>
              </a:rPr>
              <a:t> och </a:t>
            </a:r>
            <a:r>
              <a:rPr lang="en-US" dirty="0" err="1">
                <a:cs typeface="Calibri"/>
              </a:rPr>
              <a:t>APT:materialet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Kränkande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särbehandling</a:t>
            </a:r>
            <a:r>
              <a:rPr lang="en-US" dirty="0">
                <a:cs typeface="Calibri"/>
              </a:rPr>
              <a:t>/</a:t>
            </a:r>
            <a:r>
              <a:rPr lang="en-US" dirty="0" err="1">
                <a:cs typeface="Calibri"/>
              </a:rPr>
              <a:t>trakasserier</a:t>
            </a:r>
            <a:endParaRPr lang="en-US" dirty="0">
              <a:cs typeface="Calibri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5227DC2-ECB9-4CC5-9289-199C6A22173F}" type="datetime1">
              <a:rPr lang="sv-SE" smtClean="0"/>
              <a:t>2025-07-02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449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5227DC2-ECB9-4CC5-9289-199C6A22173F}" type="datetime1">
              <a:rPr lang="sv-SE" smtClean="0"/>
              <a:t>2025-07-02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156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2D1B5D2-C43F-4C6B-A7FA-34DC90C6FADC}"/>
              </a:ext>
            </a:extLst>
          </p:cNvPr>
          <p:cNvSpPr/>
          <p:nvPr userDrawn="1"/>
        </p:nvSpPr>
        <p:spPr>
          <a:xfrm>
            <a:off x="480001" y="1144859"/>
            <a:ext cx="11232001" cy="53531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9" name="Platshållare för text 4">
            <a:extLst>
              <a:ext uri="{FF2B5EF4-FFF2-40B4-BE49-F238E27FC236}">
                <a16:creationId xmlns:a16="http://schemas.microsoft.com/office/drawing/2014/main" id="{527D8E7C-BB63-4107-AE9F-73C9EC9FEA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94200" y="2830623"/>
            <a:ext cx="8392800" cy="2370028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647DE4A7-0441-4412-B638-1EF142FA53A7}"/>
              </a:ext>
            </a:extLst>
          </p:cNvPr>
          <p:cNvSpPr txBox="1"/>
          <p:nvPr userDrawn="1"/>
        </p:nvSpPr>
        <p:spPr>
          <a:xfrm>
            <a:off x="480000" y="360009"/>
            <a:ext cx="8740200" cy="48342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200" dirty="0"/>
              <a:t>Hållbar stad – öppen för världen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B19EC1B-923F-4489-8A9E-C185B834DC9A}"/>
              </a:ext>
            </a:extLst>
          </p:cNvPr>
          <p:cNvSpPr txBox="1"/>
          <p:nvPr userDrawn="1"/>
        </p:nvSpPr>
        <p:spPr>
          <a:xfrm>
            <a:off x="1894200" y="2405064"/>
            <a:ext cx="4608200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sz="1700" dirty="0"/>
              <a:t>Kontakt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0BE5E066-3615-4D7F-B922-8557325BAE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55019" y="387939"/>
            <a:ext cx="1536325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411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7.xml"/><Relationship Id="rId16" Type="http://schemas.openxmlformats.org/officeDocument/2006/relationships/slideLayout" Target="../slideLayouts/slideLayout81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slideLayout" Target="../slideLayouts/slideLayout7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slideLayout" Target="../slideLayouts/slideLayout9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3.xml"/><Relationship Id="rId16" Type="http://schemas.openxmlformats.org/officeDocument/2006/relationships/slideLayout" Target="../slideLayouts/slideLayout97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Relationship Id="rId14" Type="http://schemas.openxmlformats.org/officeDocument/2006/relationships/slideLayout" Target="../slideLayouts/slideLayout9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slideLayout" Target="../slideLayouts/slideLayout11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9.xml"/><Relationship Id="rId16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Relationship Id="rId14" Type="http://schemas.openxmlformats.org/officeDocument/2006/relationships/slideLayout" Target="../slideLayouts/slideLayout11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1.xml"/><Relationship Id="rId13" Type="http://schemas.openxmlformats.org/officeDocument/2006/relationships/slideLayout" Target="../slideLayouts/slideLayout12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20.xml"/><Relationship Id="rId12" Type="http://schemas.openxmlformats.org/officeDocument/2006/relationships/slideLayout" Target="../slideLayouts/slideLayout125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5.xml"/><Relationship Id="rId16" Type="http://schemas.openxmlformats.org/officeDocument/2006/relationships/slideLayout" Target="../slideLayouts/slideLayout129.xml"/><Relationship Id="rId1" Type="http://schemas.openxmlformats.org/officeDocument/2006/relationships/slideLayout" Target="../slideLayouts/slideLayout114.xml"/><Relationship Id="rId6" Type="http://schemas.openxmlformats.org/officeDocument/2006/relationships/slideLayout" Target="../slideLayouts/slideLayout119.xml"/><Relationship Id="rId11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18.xml"/><Relationship Id="rId1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17.xml"/><Relationship Id="rId9" Type="http://schemas.openxmlformats.org/officeDocument/2006/relationships/slideLayout" Target="../slideLayouts/slideLayout122.xml"/><Relationship Id="rId14" Type="http://schemas.openxmlformats.org/officeDocument/2006/relationships/slideLayout" Target="../slideLayouts/slideLayout1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  <p:sldLayoutId id="2147484529" r:id="rId17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4.goteborg.se/prod/AldreVardOmsorg/LIS/Verksamhetshandbok/Verksamh.nsf/F997E3CE6A26A3ECC1258784004E9211/$File/C12585EC0039DFBAWEBVDE837U.pdf?OpenElem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1.xml"/><Relationship Id="rId4" Type="http://schemas.openxmlformats.org/officeDocument/2006/relationships/hyperlink" Target="https://view.officeapps.live.com/op/view.aspx?src=https%3A%2F%2Fwww4.goteborg.se%2Fprod%2FAldreVardOmsorg%2FLIS%2FVerksamhetshandbok%2FVerksamh.nsf%2F%2FF997E3CE6A26A3ECC1258784004E9211%2F%24File%2FC12585EC0039DFBAWEBVDE837T.pptx%3FOpenElement&amp;wdOrigin=BROWSELIN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979E911-64F0-1820-39B8-10515DEF6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Social arbetsmiljö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DEA1EEE-468F-3D43-CD0E-4B981E0090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31696" y="3914184"/>
            <a:ext cx="8728608" cy="251417"/>
          </a:xfrm>
        </p:spPr>
        <p:txBody>
          <a:bodyPr/>
          <a:lstStyle/>
          <a:p>
            <a:r>
              <a:rPr lang="sv-SE" dirty="0"/>
              <a:t>Hur bevarar och utvecklar vi ett respektfullt bemötande i vår arbetsgrupp?</a:t>
            </a:r>
          </a:p>
          <a:p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DE6240C-A998-5A61-71F6-5972D27A15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  <a:cs typeface="Arial"/>
              </a:rPr>
              <a:t>Äldre samt vård- och omsorgsförvaltningen</a:t>
            </a:r>
            <a:endParaRPr lang="sv-SE" dirty="0">
              <a:solidFill>
                <a:schemeClr val="bg1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sz="half" idx="1"/>
          </p:nvPr>
        </p:nvSpPr>
        <p:spPr>
          <a:xfrm>
            <a:off x="549578" y="1726595"/>
            <a:ext cx="5437395" cy="3139603"/>
          </a:xfrm>
        </p:spPr>
        <p:txBody>
          <a:bodyPr vert="horz" lIns="0" tIns="0" rIns="0" bIns="0" rtlCol="0" anchor="t">
            <a:normAutofit/>
          </a:bodyPr>
          <a:lstStyle/>
          <a:p>
            <a:pPr marL="229870" indent="-229870">
              <a:spcAft>
                <a:spcPts val="0"/>
              </a:spcAft>
            </a:pPr>
            <a:r>
              <a:rPr lang="sv-SE" sz="1800" dirty="0"/>
              <a:t>I detta tema handlar det om att prata om hur den  sociala arbetsmiljön är. Hur vi samarbetar och ger stöd till varandra. </a:t>
            </a:r>
            <a:endParaRPr lang="sv-SE"/>
          </a:p>
          <a:p>
            <a:pPr marL="229870" indent="-229870">
              <a:spcAft>
                <a:spcPts val="0"/>
              </a:spcAft>
            </a:pPr>
            <a:r>
              <a:rPr lang="sv-SE" sz="1800" dirty="0"/>
              <a:t>På nästa sida finns exempel på frågeställningar ni kan diskutera. Ni avgör själva hur många eller vilka frågor som är viktigast att prata om.</a:t>
            </a:r>
          </a:p>
          <a:p>
            <a:pPr marL="229870" indent="-229870">
              <a:spcAft>
                <a:spcPts val="0"/>
              </a:spcAft>
            </a:pPr>
            <a:r>
              <a:rPr lang="sv-SE" sz="1800" dirty="0"/>
              <a:t>Dela in medarbetare i mindre grupper för att ha dialog.</a:t>
            </a:r>
            <a:endParaRPr lang="sv-SE" sz="1800">
              <a:cs typeface="Arial" panose="020B0604020202020204"/>
            </a:endParaRPr>
          </a:p>
          <a:p>
            <a:pPr marL="229870" indent="-229870">
              <a:spcAft>
                <a:spcPts val="0"/>
              </a:spcAft>
            </a:pPr>
            <a:endParaRPr lang="sv-SE" sz="1800" dirty="0">
              <a:cs typeface="Arial" panose="020B0604020202020204"/>
            </a:endParaRPr>
          </a:p>
          <a:p>
            <a:pPr marL="229870" indent="-229870">
              <a:spcAft>
                <a:spcPts val="0"/>
              </a:spcAft>
            </a:pPr>
            <a:endParaRPr lang="sv-SE" sz="1800" dirty="0">
              <a:cs typeface="Arial" panose="020B0604020202020204"/>
            </a:endParaRPr>
          </a:p>
          <a:p>
            <a:pPr marL="229870" indent="-229870">
              <a:spcAft>
                <a:spcPts val="0"/>
              </a:spcAft>
            </a:pPr>
            <a:endParaRPr lang="sv-SE" sz="2250" dirty="0">
              <a:cs typeface="Arial" panose="020B0604020202020204"/>
            </a:endParaRPr>
          </a:p>
          <a:p>
            <a:pPr marL="0" indent="0">
              <a:spcAft>
                <a:spcPts val="0"/>
              </a:spcAft>
              <a:buNone/>
            </a:pPr>
            <a:endParaRPr lang="sv-SE" sz="2250" dirty="0"/>
          </a:p>
          <a:p>
            <a:pPr marL="0" indent="0">
              <a:spcAft>
                <a:spcPts val="0"/>
              </a:spcAft>
              <a:buNone/>
            </a:pPr>
            <a:endParaRPr lang="sv-SE" sz="2250" dirty="0"/>
          </a:p>
          <a:p>
            <a:pPr marL="0" indent="0">
              <a:spcAft>
                <a:spcPts val="0"/>
              </a:spcAft>
              <a:buNone/>
            </a:pPr>
            <a:endParaRPr lang="sv-SE" sz="2250" dirty="0">
              <a:cs typeface="Arial"/>
            </a:endParaRPr>
          </a:p>
          <a:p>
            <a:pPr marL="0" indent="0">
              <a:spcAft>
                <a:spcPts val="0"/>
              </a:spcAft>
              <a:buNone/>
            </a:pPr>
            <a:endParaRPr lang="sv-SE" sz="2250" b="1" dirty="0">
              <a:cs typeface="Arial"/>
            </a:endParaRPr>
          </a:p>
          <a:p>
            <a:pPr marL="0" indent="0">
              <a:spcAft>
                <a:spcPts val="0"/>
              </a:spcAft>
              <a:buNone/>
            </a:pPr>
            <a:endParaRPr lang="sv-SE" sz="1800" dirty="0">
              <a:cs typeface="Arial" panose="020B0604020202020204"/>
            </a:endParaRPr>
          </a:p>
          <a:p>
            <a:pPr marL="0" indent="0">
              <a:spcAft>
                <a:spcPts val="0"/>
              </a:spcAft>
              <a:buNone/>
            </a:pPr>
            <a:endParaRPr lang="sv-SE" dirty="0">
              <a:cs typeface="Arial" panose="020B0604020202020204"/>
            </a:endParaRPr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D8455108-392A-4696-A3DF-244316802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974" y="1669350"/>
            <a:ext cx="5427684" cy="3622982"/>
          </a:xfrm>
          <a:prstGeom prst="rect">
            <a:avLst/>
          </a:prstGeom>
          <a:noFill/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A2D7AA50-1FB6-4A90-A154-6DA005403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Social arbetsmiljö</a:t>
            </a:r>
          </a:p>
        </p:txBody>
      </p:sp>
    </p:spTree>
    <p:extLst>
      <p:ext uri="{BB962C8B-B14F-4D97-AF65-F5344CB8AC3E}">
        <p14:creationId xmlns:p14="http://schemas.microsoft.com/office/powerpoint/2010/main" val="2524279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8B2A14-812A-4D18-AE65-88762300E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 dirty="0"/>
              <a:t>Stödmaterial: Social arbetsmiljö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5411E6-6A33-4947-822E-4B96454BB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7640" y="1374590"/>
            <a:ext cx="7667703" cy="4582590"/>
          </a:xfrm>
        </p:spPr>
        <p:txBody>
          <a:bodyPr vert="horz" lIns="0" tIns="0" rIns="0" bIns="0" rtlCol="0">
            <a:normAutofit lnSpcReduction="10000"/>
          </a:bodyPr>
          <a:lstStyle/>
          <a:p>
            <a:pPr marL="0" indent="0" defTabSz="685749">
              <a:lnSpc>
                <a:spcPct val="100000"/>
              </a:lnSpc>
              <a:spcAft>
                <a:spcPts val="225"/>
              </a:spcAft>
              <a:buNone/>
            </a:pPr>
            <a:r>
              <a:rPr lang="sv-SE" sz="1700" b="1" dirty="0"/>
              <a:t>   Hur pratar vi med varandra i vår arbetsgrupp? </a:t>
            </a:r>
            <a:endParaRPr lang="sv-SE" sz="1700" dirty="0"/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säkerställer vi att alla kollegor ges möjlighet att prata på våra möten?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gör vi för att alla i gruppen ska känna sig trygga med att uttrycka sin åsikt?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bemöter vi varandra när någon kommer med nya idéer?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får vi våra nya medarbetare att känna sig välkomna? </a:t>
            </a:r>
          </a:p>
          <a:p>
            <a:pPr marL="226695" lvl="1" indent="0">
              <a:lnSpc>
                <a:spcPct val="100000"/>
              </a:lnSpc>
              <a:buNone/>
            </a:pPr>
            <a:endParaRPr lang="sv-SE" b="1" dirty="0"/>
          </a:p>
          <a:p>
            <a:pPr marL="226695" lvl="1" indent="0">
              <a:lnSpc>
                <a:spcPct val="100000"/>
              </a:lnSpc>
              <a:buNone/>
            </a:pPr>
            <a:r>
              <a:rPr lang="sv-SE" b="1" dirty="0"/>
              <a:t>Hur hjälper vi varandra? 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Hur signalerar vi till chef och kollegor när vi behöver stöd? Har vi ett bra stöd från kollegor och chef? </a:t>
            </a:r>
          </a:p>
          <a:p>
            <a:pPr marL="456565" lvl="1" indent="-229870">
              <a:lnSpc>
                <a:spcPct val="100000"/>
              </a:lnSpc>
            </a:pPr>
            <a:r>
              <a:rPr lang="sv-SE" dirty="0"/>
              <a:t>Vad gör du om du eller någon av dina kollegor blir illa behandlad av kollegor eller chef?</a:t>
            </a:r>
          </a:p>
          <a:p>
            <a:pPr marL="226695" lvl="1" indent="0">
              <a:lnSpc>
                <a:spcPct val="100000"/>
              </a:lnSpc>
              <a:buNone/>
            </a:pPr>
            <a:endParaRPr lang="sv-SE" dirty="0"/>
          </a:p>
          <a:p>
            <a:pPr marL="226695" lvl="1" indent="0">
              <a:lnSpc>
                <a:spcPct val="100000"/>
              </a:lnSpc>
              <a:buNone/>
            </a:pPr>
            <a:r>
              <a:rPr lang="sv-SE" b="1" dirty="0"/>
              <a:t>Hur samarbetar vi med andra professioner/roller?</a:t>
            </a:r>
          </a:p>
          <a:p>
            <a:pPr marL="226695" lvl="1" indent="0">
              <a:lnSpc>
                <a:spcPct val="100000"/>
              </a:lnSpc>
              <a:buNone/>
            </a:pPr>
            <a:r>
              <a:rPr lang="sv-SE" dirty="0"/>
              <a:t>- Hur fungerar dialogen med andra utanför vår arbetsgrupp? Tänk både utifrån  social och digital (ex mail, sms) arbetsmiljö</a:t>
            </a:r>
          </a:p>
          <a:p>
            <a:pPr marL="0" indent="0" defTabSz="685749">
              <a:lnSpc>
                <a:spcPct val="100000"/>
              </a:lnSpc>
              <a:spcAft>
                <a:spcPts val="225"/>
              </a:spcAft>
              <a:buNone/>
            </a:pPr>
            <a:endParaRPr lang="sv-SE" sz="1400" b="1" dirty="0"/>
          </a:p>
        </p:txBody>
      </p:sp>
      <p:pic>
        <p:nvPicPr>
          <p:cNvPr id="5" name="Bildobjekt 4" descr="En bild som visar Grafik, Teckensnitt, symbol, logotyp&#10;&#10;Automatiskt genererad beskrivning">
            <a:extLst>
              <a:ext uri="{FF2B5EF4-FFF2-40B4-BE49-F238E27FC236}">
                <a16:creationId xmlns:a16="http://schemas.microsoft.com/office/drawing/2014/main" id="{44841C07-1D27-32F7-6FCF-E08D92B053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091" y="2107948"/>
            <a:ext cx="3455269" cy="34552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3773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6EB273-151A-4C4C-B857-486492C1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Kränkande </a:t>
            </a:r>
            <a:r>
              <a:rPr lang="sv-SE" dirty="0" err="1"/>
              <a:t>särbehanding</a:t>
            </a:r>
            <a:r>
              <a:rPr lang="sv-SE" dirty="0"/>
              <a:t>, trakasserier och sexuella trakasserier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E55942-C645-4403-8FA6-0440A92FC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0701" y="1655207"/>
            <a:ext cx="7913667" cy="4194629"/>
          </a:xfrm>
        </p:spPr>
        <p:txBody>
          <a:bodyPr vert="horz" lIns="0" tIns="0" rIns="0" bIns="0" rtlCol="0" anchor="t">
            <a:normAutofit/>
          </a:bodyPr>
          <a:lstStyle/>
          <a:p>
            <a:pPr marL="229870" indent="-229870"/>
            <a:r>
              <a:rPr lang="sv-SE" dirty="0"/>
              <a:t>Om du upplever dig utsatt för kränkande särbehandling eller trakasserier ska du, om du kan, tala om för den som utsätter dig för beteendet att du inte accepterar det. </a:t>
            </a:r>
          </a:p>
          <a:p>
            <a:pPr marL="229870" indent="-229870"/>
            <a:r>
              <a:rPr lang="sv-SE" dirty="0"/>
              <a:t>Om du inte kan säga ifrån, eller när beteendet fortsätter trots att du har sagt ifrån ska du kontakta din närmsta chef eller rapportera i IA.</a:t>
            </a:r>
            <a:endParaRPr lang="sv-SE" dirty="0">
              <a:cs typeface="Arial"/>
            </a:endParaRPr>
          </a:p>
          <a:p>
            <a:pPr marL="229870" indent="-229870"/>
            <a:r>
              <a:rPr lang="sv-SE" dirty="0"/>
              <a:t>En anmälan om kränkande särbehandling, diskriminering eller trakasserier ska alltid behandlas med respekt för alla inblandade.</a:t>
            </a:r>
            <a:endParaRPr lang="sv-SE" dirty="0">
              <a:cs typeface="Arial" panose="020B0604020202020204"/>
            </a:endParaRPr>
          </a:p>
          <a:p>
            <a:pPr marL="229870" indent="-229870"/>
            <a:r>
              <a:rPr lang="sv-SE" dirty="0"/>
              <a:t>Viktigt att alla känner till stadens rutin </a:t>
            </a:r>
            <a:r>
              <a:rPr lang="sv-SE" b="1" dirty="0">
                <a:hlinkClick r:id="rId3"/>
              </a:rPr>
              <a:t>Göteborgs stads rutin kränkande särbehandling, trakasserier, sexuella trakasserier och repressalier i arbetslivet</a:t>
            </a:r>
            <a:endParaRPr lang="sv-SE" b="1" dirty="0"/>
          </a:p>
          <a:p>
            <a:pPr marL="229870" indent="-229870"/>
            <a:endParaRPr lang="sv-SE" dirty="0">
              <a:cs typeface="Arial" panose="020B0604020202020204"/>
            </a:endParaRPr>
          </a:p>
          <a:p>
            <a:pPr marL="229870" indent="-229870"/>
            <a:endParaRPr lang="sv-SE" dirty="0">
              <a:cs typeface="Arial" panose="020B0604020202020204"/>
            </a:endParaRPr>
          </a:p>
          <a:p>
            <a:pPr marL="0" indent="0">
              <a:buNone/>
            </a:pPr>
            <a:endParaRPr lang="sv-SE" dirty="0"/>
          </a:p>
          <a:p>
            <a:pPr marL="229870" indent="-229870"/>
            <a:endParaRPr lang="sv-SE" dirty="0">
              <a:cs typeface="Arial" panose="020B0604020202020204"/>
            </a:endParaRPr>
          </a:p>
        </p:txBody>
      </p:sp>
      <p:sp>
        <p:nvSpPr>
          <p:cNvPr id="4" name="Pratbubbla: oval 3">
            <a:extLst>
              <a:ext uri="{FF2B5EF4-FFF2-40B4-BE49-F238E27FC236}">
                <a16:creationId xmlns:a16="http://schemas.microsoft.com/office/drawing/2014/main" id="{8B9425B3-C78D-427E-BADB-6F0FACAC1562}"/>
              </a:ext>
            </a:extLst>
          </p:cNvPr>
          <p:cNvSpPr/>
          <p:nvPr/>
        </p:nvSpPr>
        <p:spPr>
          <a:xfrm>
            <a:off x="8484368" y="4285754"/>
            <a:ext cx="3076829" cy="2167433"/>
          </a:xfrm>
          <a:prstGeom prst="wedgeEllipseCallou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bg1"/>
                </a:solidFill>
              </a:rPr>
              <a:t>Tips: </a:t>
            </a:r>
          </a:p>
          <a:p>
            <a:pPr algn="ctr"/>
            <a:r>
              <a:rPr lang="sv-SE" sz="1600" dirty="0">
                <a:solidFill>
                  <a:schemeClr val="bg1"/>
                </a:solidFill>
              </a:rPr>
              <a:t>Om ni vill prata mer om kränkande särbehandling så finns det ett </a:t>
            </a:r>
            <a:r>
              <a:rPr lang="sv-SE" sz="16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APT-material </a:t>
            </a:r>
            <a:r>
              <a:rPr lang="sv-SE" sz="1600" dirty="0">
                <a:solidFill>
                  <a:schemeClr val="bg1"/>
                </a:solidFill>
              </a:rPr>
              <a:t>ni kan utgå ifrån</a:t>
            </a:r>
          </a:p>
        </p:txBody>
      </p:sp>
    </p:spTree>
    <p:extLst>
      <p:ext uri="{BB962C8B-B14F-4D97-AF65-F5344CB8AC3E}">
        <p14:creationId xmlns:p14="http://schemas.microsoft.com/office/powerpoint/2010/main" val="156726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93D7D3-C4A9-4DCA-BFF8-ED3527ECB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14" y="352658"/>
            <a:ext cx="6877709" cy="1147968"/>
          </a:xfrm>
        </p:spPr>
        <p:txBody>
          <a:bodyPr anchor="ctr">
            <a:normAutofit/>
          </a:bodyPr>
          <a:lstStyle/>
          <a:p>
            <a:r>
              <a:rPr lang="sv-SE" dirty="0"/>
              <a:t>Frisk- och riskfaktorer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933431-46D4-4C02-85A7-03695BF0B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1409" y="1613991"/>
            <a:ext cx="3958560" cy="4194629"/>
          </a:xfrm>
        </p:spPr>
        <p:txBody>
          <a:bodyPr vert="horz" lIns="0" tIns="0" rIns="0" bIns="0" rtlCol="0">
            <a:normAutofit/>
          </a:bodyPr>
          <a:lstStyle/>
          <a:p>
            <a:r>
              <a:rPr lang="sv-SE" dirty="0">
                <a:effectLst/>
              </a:rPr>
              <a:t>Utifrån det ni har pratat om gällande detta tema, vilka är era frisk- och riskfaktorer? Skriv in dessa i er handlingsplan i </a:t>
            </a:r>
            <a:r>
              <a:rPr lang="sv-SE" dirty="0" err="1">
                <a:effectLst/>
              </a:rPr>
              <a:t>stratsys</a:t>
            </a:r>
            <a:r>
              <a:rPr lang="sv-SE" dirty="0">
                <a:effectLst/>
              </a:rPr>
              <a:t>. </a:t>
            </a:r>
          </a:p>
        </p:txBody>
      </p:sp>
      <p:pic>
        <p:nvPicPr>
          <p:cNvPr id="6" name="Picture 4" descr="En bild som visar text&#10;&#10;Automatiskt genererad beskrivning">
            <a:extLst>
              <a:ext uri="{FF2B5EF4-FFF2-40B4-BE49-F238E27FC236}">
                <a16:creationId xmlns:a16="http://schemas.microsoft.com/office/drawing/2014/main" id="{0B163F38-62B5-4AAA-B7D7-167944FEF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49735" y="2512970"/>
            <a:ext cx="3958273" cy="2642147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024976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C1595915-490D-486D-9F5C-7BBBAD6F7D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588477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607A6647-1E2D-454B-A339-17BC31080D31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AA4B3810-684E-4117-9085-0BD05AB2197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88F39ED8-20F2-4154-B5FA-E3DFBA65AE9F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E0CFFA6-2F53-49AE-8AB5-FCEC43EEE8CD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852849-615D-42DF-9FD9-53AFD6771B5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590A078F-1C00-4335-8517-E713EE09D18F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FEEF4225-DF23-4A05-BDFD-AAB08ACF4615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39BACD-060C-4B7E-AB6D-2F890CF44FDD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7D1FB89B4AB14FA2559FF0B868F47D" ma:contentTypeVersion="10" ma:contentTypeDescription="Skapa ett nytt dokument." ma:contentTypeScope="" ma:versionID="0b94180113a1faed3569743c30a6fe6b">
  <xsd:schema xmlns:xsd="http://www.w3.org/2001/XMLSchema" xmlns:xs="http://www.w3.org/2001/XMLSchema" xmlns:p="http://schemas.microsoft.com/office/2006/metadata/properties" xmlns:ns2="b0ce67f5-ab09-467a-970c-06522761ce48" xmlns:ns3="655b1737-3d84-437d-abf8-09ccddba321b" targetNamespace="http://schemas.microsoft.com/office/2006/metadata/properties" ma:root="true" ma:fieldsID="2d5dbc7f12a5711a79d3915f81ac8c19" ns2:_="" ns3:_="">
    <xsd:import namespace="b0ce67f5-ab09-467a-970c-06522761ce48"/>
    <xsd:import namespace="655b1737-3d84-437d-abf8-09ccddba32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e67f5-ab09-467a-970c-06522761ce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b1737-3d84-437d-abf8-09ccddba321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910AA2-5937-44F1-B0F2-3BEB01C091B7}">
  <ds:schemaRefs>
    <ds:schemaRef ds:uri="http://schemas.microsoft.com/office/2006/documentManagement/types"/>
    <ds:schemaRef ds:uri="http://schemas.microsoft.com/office/infopath/2007/PartnerControls"/>
    <ds:schemaRef ds:uri="655b1737-3d84-437d-abf8-09ccddba321b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0ce67f5-ab09-467a-970c-06522761ce4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5FD3A4E-8142-44D3-9BC1-23A4B69081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e67f5-ab09-467a-970c-06522761ce48"/>
    <ds:schemaRef ds:uri="655b1737-3d84-437d-abf8-09ccddba32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B660C4-47F1-4268-911E-4675D6E039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470</Words>
  <Application>Microsoft Office PowerPoint</Application>
  <PresentationFormat>Bredbild</PresentationFormat>
  <Paragraphs>49</Paragraphs>
  <Slides>6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6</vt:i4>
      </vt:variant>
    </vt:vector>
  </HeadingPairs>
  <TitlesOfParts>
    <vt:vector size="18" baseType="lpstr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Social arbetsmiljö</vt:lpstr>
      <vt:lpstr>Social arbetsmiljö</vt:lpstr>
      <vt:lpstr>Stödmaterial: Social arbetsmiljö</vt:lpstr>
      <vt:lpstr>Kränkande särbehanding, trakasserier och sexuella trakasserier</vt:lpstr>
      <vt:lpstr>Frisk- och riskfaktorer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>helene.johnsson@aldrevardomsorg.goteborg.se</dc:creator>
  <cp:lastModifiedBy>Helene Johnsson</cp:lastModifiedBy>
  <cp:revision>48</cp:revision>
  <dcterms:created xsi:type="dcterms:W3CDTF">2022-01-20T14:09:27Z</dcterms:created>
  <dcterms:modified xsi:type="dcterms:W3CDTF">2025-07-02T12:43:57Z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0x010100327D1FB89B4AB14FA2559FF0B868F47D</vt:lpwstr>
  </property>
</Properties>
</file>